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5"/>
  </p:notesMasterIdLst>
  <p:sldIdLst>
    <p:sldId id="256" r:id="rId2"/>
    <p:sldId id="257" r:id="rId3"/>
    <p:sldId id="274" r:id="rId4"/>
    <p:sldId id="263" r:id="rId5"/>
    <p:sldId id="262" r:id="rId6"/>
    <p:sldId id="261" r:id="rId7"/>
    <p:sldId id="264" r:id="rId8"/>
    <p:sldId id="265" r:id="rId9"/>
    <p:sldId id="266" r:id="rId10"/>
    <p:sldId id="258" r:id="rId11"/>
    <p:sldId id="267" r:id="rId12"/>
    <p:sldId id="259" r:id="rId13"/>
    <p:sldId id="270" r:id="rId14"/>
    <p:sldId id="271" r:id="rId15"/>
    <p:sldId id="278" r:id="rId16"/>
    <p:sldId id="277" r:id="rId17"/>
    <p:sldId id="269" r:id="rId18"/>
    <p:sldId id="273" r:id="rId19"/>
    <p:sldId id="268" r:id="rId20"/>
    <p:sldId id="272" r:id="rId21"/>
    <p:sldId id="275" r:id="rId22"/>
    <p:sldId id="276" r:id="rId23"/>
    <p:sldId id="26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237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28FD8-31A7-4218-B034-83ECC387CADD}" type="datetimeFigureOut">
              <a:rPr lang="en-US" smtClean="0"/>
              <a:pPr/>
              <a:t>9/10/2009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C495A-27DD-43A9-9EA5-BF9636B9B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15 points for the approach -- explain the basic problem and how the authors attacked and solved the problem;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 points for answers to questions -- answer the questions as posed by the class.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2DC7-F832-47A8-8C76-2267A54716BC}" type="datetime1">
              <a:rPr lang="en-US" smtClean="0"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CA04-8001-4253-99A9-27593707410A}" type="datetime1">
              <a:rPr lang="en-US" smtClean="0"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10D63-FC54-42F6-B9C3-ED995B43E97F}" type="datetime1">
              <a:rPr lang="en-US" smtClean="0"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AB60-92FD-42BD-8353-A7C010D411E3}" type="datetime1">
              <a:rPr lang="en-US" smtClean="0"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AC1A-9A5E-4C01-91B4-E65B90D56697}" type="datetime1">
              <a:rPr lang="en-US" smtClean="0"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F971-686A-46D1-BA11-EE240B41AFC3}" type="datetime1">
              <a:rPr lang="en-US" smtClean="0"/>
              <a:t>9/10/2009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77-803C-4EF8-848F-22C6F2E20154}" type="datetime1">
              <a:rPr lang="en-US" smtClean="0"/>
              <a:t>9/10/2009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B4B2-1AEE-4F49-A225-E7DEF2C1ACB5}" type="datetime1">
              <a:rPr lang="en-US" smtClean="0"/>
              <a:t>9/10/2009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1833-9F22-4F92-943C-4D74E3F2142D}" type="datetime1">
              <a:rPr lang="en-US" smtClean="0"/>
              <a:t>9/10/2009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2CD5-1AC1-4A45-B21A-A1629C8711EA}" type="datetime1">
              <a:rPr lang="en-US" smtClean="0"/>
              <a:t>9/10/2009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32F7-A998-4675-B4DE-100DB4E6906E}" type="datetime1">
              <a:rPr lang="en-US" smtClean="0"/>
              <a:t>9/10/2009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DD9A4-B410-4E5D-B884-74CB60045DD6}" type="datetime1">
              <a:rPr lang="en-US" smtClean="0"/>
              <a:t>9/10/2009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Named Entity Recognition for </a:t>
            </a:r>
            <a:r>
              <a:rPr lang="en-US" b="1" dirty="0" err="1" smtClean="0"/>
              <a:t>Digitised</a:t>
            </a:r>
            <a:r>
              <a:rPr lang="en-US" b="1" dirty="0" smtClean="0"/>
              <a:t> Historical Texts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by</a:t>
            </a:r>
          </a:p>
          <a:p>
            <a:r>
              <a:rPr lang="en-US" b="1" dirty="0" smtClean="0"/>
              <a:t>Claire Grover, Sharon </a:t>
            </a:r>
            <a:r>
              <a:rPr lang="en-US" b="1" dirty="0" err="1" smtClean="0"/>
              <a:t>Givon</a:t>
            </a:r>
            <a:r>
              <a:rPr lang="en-US" b="1" dirty="0" smtClean="0"/>
              <a:t>, Richard Tobin and Julian Ball</a:t>
            </a:r>
          </a:p>
          <a:p>
            <a:r>
              <a:rPr lang="en-US" b="1" dirty="0" smtClean="0"/>
              <a:t>(UK)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presented by</a:t>
            </a:r>
          </a:p>
          <a:p>
            <a:r>
              <a:rPr lang="en-US" dirty="0" smtClean="0"/>
              <a:t>Thomas Packer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Data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Annotated Data:</a:t>
            </a:r>
          </a:p>
          <a:p>
            <a:pPr lvl="1"/>
            <a:r>
              <a:rPr lang="en-US" dirty="0" smtClean="0"/>
              <a:t>British parliamentary proceedings</a:t>
            </a:r>
          </a:p>
          <a:p>
            <a:pPr lvl="1"/>
            <a:r>
              <a:rPr lang="en-US" dirty="0" smtClean="0"/>
              <a:t>Files:  91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(1800’s)</a:t>
            </a:r>
            <a:r>
              <a:rPr lang="en-US" dirty="0" smtClean="0"/>
              <a:t>; 46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(1600’s)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Person names:  2,751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(1800’s)</a:t>
            </a:r>
            <a:r>
              <a:rPr lang="en-US" dirty="0" smtClean="0"/>
              <a:t>; 3,199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(1600’s)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Location names:  2,021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(1800’s)</a:t>
            </a:r>
            <a:r>
              <a:rPr lang="en-US" dirty="0" smtClean="0"/>
              <a:t>; 164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(1600’s)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Document Split:</a:t>
            </a:r>
          </a:p>
          <a:p>
            <a:pPr lvl="1"/>
            <a:r>
              <a:rPr lang="en-US" dirty="0" smtClean="0"/>
              <a:t>Training:  none</a:t>
            </a:r>
          </a:p>
          <a:p>
            <a:pPr lvl="1"/>
            <a:r>
              <a:rPr lang="en-US" dirty="0" smtClean="0"/>
              <a:t>Dev-test:  45 docs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(1800’s)</a:t>
            </a:r>
            <a:endParaRPr lang="en-US" dirty="0" smtClean="0"/>
          </a:p>
          <a:p>
            <a:pPr lvl="1"/>
            <a:r>
              <a:rPr lang="en-US" dirty="0" smtClean="0"/>
              <a:t>Test:  46 files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(1800’s)</a:t>
            </a:r>
            <a:r>
              <a:rPr lang="en-US" dirty="0" smtClean="0"/>
              <a:t>;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46 files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(1600’s)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IAA, Balanced F-Score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122" name="Picture 2" descr="C:\TomP\Work\School\NLP\Presentations\Pictures\Inter-annotator agreement, OC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057400"/>
            <a:ext cx="9119419" cy="34290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Process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7400" y="3581400"/>
            <a:ext cx="838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XML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3581400"/>
            <a:ext cx="914400" cy="685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OCR Engine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3"/>
            <a:endCxn id="5" idx="1"/>
          </p:cNvCxnSpPr>
          <p:nvPr/>
        </p:nvCxnSpPr>
        <p:spPr>
          <a:xfrm>
            <a:off x="1524000" y="3924300"/>
            <a:ext cx="5334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352800" y="3657600"/>
            <a:ext cx="10668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Clean-up</a:t>
            </a:r>
          </a:p>
        </p:txBody>
      </p:sp>
      <p:cxnSp>
        <p:nvCxnSpPr>
          <p:cNvPr id="14" name="Straight Arrow Connector 13"/>
          <p:cNvCxnSpPr>
            <a:stCxn id="5" idx="3"/>
            <a:endCxn id="13" idx="1"/>
          </p:cNvCxnSpPr>
          <p:nvPr/>
        </p:nvCxnSpPr>
        <p:spPr>
          <a:xfrm>
            <a:off x="2895600" y="3924300"/>
            <a:ext cx="4572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876800" y="3581400"/>
            <a:ext cx="838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XML</a:t>
            </a:r>
          </a:p>
        </p:txBody>
      </p:sp>
      <p:cxnSp>
        <p:nvCxnSpPr>
          <p:cNvPr id="20" name="Straight Arrow Connector 19"/>
          <p:cNvCxnSpPr>
            <a:stCxn id="13" idx="3"/>
            <a:endCxn id="19" idx="1"/>
          </p:cNvCxnSpPr>
          <p:nvPr/>
        </p:nvCxnSpPr>
        <p:spPr>
          <a:xfrm>
            <a:off x="4419600" y="3924300"/>
            <a:ext cx="4572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3"/>
            <a:endCxn id="27" idx="1"/>
          </p:cNvCxnSpPr>
          <p:nvPr/>
        </p:nvCxnSpPr>
        <p:spPr>
          <a:xfrm>
            <a:off x="5715000" y="3924300"/>
            <a:ext cx="3810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096000" y="3657600"/>
            <a:ext cx="11430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Extraction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696200" y="3581400"/>
            <a:ext cx="838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XML</a:t>
            </a:r>
          </a:p>
        </p:txBody>
      </p:sp>
      <p:cxnSp>
        <p:nvCxnSpPr>
          <p:cNvPr id="35" name="Straight Arrow Connector 34"/>
          <p:cNvCxnSpPr>
            <a:stCxn id="27" idx="3"/>
            <a:endCxn id="34" idx="1"/>
          </p:cNvCxnSpPr>
          <p:nvPr/>
        </p:nvCxnSpPr>
        <p:spPr>
          <a:xfrm>
            <a:off x="7239000" y="3924300"/>
            <a:ext cx="4572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4" idx="3"/>
            <a:endCxn id="38" idx="1"/>
          </p:cNvCxnSpPr>
          <p:nvPr/>
        </p:nvCxnSpPr>
        <p:spPr>
          <a:xfrm>
            <a:off x="4876800" y="5562600"/>
            <a:ext cx="3810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257800" y="5181600"/>
            <a:ext cx="12192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Generalist Person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8" idx="3"/>
            <a:endCxn id="46" idx="1"/>
          </p:cNvCxnSpPr>
          <p:nvPr/>
        </p:nvCxnSpPr>
        <p:spPr>
          <a:xfrm>
            <a:off x="6477000" y="5562600"/>
            <a:ext cx="3810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810000" y="5181600"/>
            <a:ext cx="10668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Specialist Place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86000" y="5181600"/>
            <a:ext cx="10668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Specialist Person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858000" y="5181600"/>
            <a:ext cx="11430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Generalist Place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45" idx="3"/>
            <a:endCxn id="44" idx="1"/>
          </p:cNvCxnSpPr>
          <p:nvPr/>
        </p:nvCxnSpPr>
        <p:spPr>
          <a:xfrm>
            <a:off x="3352800" y="5562600"/>
            <a:ext cx="4572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 flipV="1">
            <a:off x="2286000" y="4191000"/>
            <a:ext cx="3810000" cy="99060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6200000" flipH="1">
            <a:off x="7124700" y="4305300"/>
            <a:ext cx="990600" cy="76200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71" idx="3"/>
            <a:endCxn id="69" idx="1"/>
          </p:cNvCxnSpPr>
          <p:nvPr/>
        </p:nvCxnSpPr>
        <p:spPr>
          <a:xfrm>
            <a:off x="4038600" y="2209800"/>
            <a:ext cx="4572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4495800" y="1905000"/>
            <a:ext cx="10668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Token IDs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69" idx="3"/>
            <a:endCxn id="73" idx="1"/>
          </p:cNvCxnSpPr>
          <p:nvPr/>
        </p:nvCxnSpPr>
        <p:spPr>
          <a:xfrm>
            <a:off x="5562600" y="2209800"/>
            <a:ext cx="5334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048000" y="1828800"/>
            <a:ext cx="9906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Re-tokenize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295400" y="1828800"/>
            <a:ext cx="12954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UTF-8 Conversion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096000" y="1828800"/>
            <a:ext cx="10668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Mark-up Noise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/>
          <p:cNvCxnSpPr>
            <a:stCxn id="72" idx="3"/>
            <a:endCxn id="71" idx="1"/>
          </p:cNvCxnSpPr>
          <p:nvPr/>
        </p:nvCxnSpPr>
        <p:spPr>
          <a:xfrm>
            <a:off x="2590800" y="2209800"/>
            <a:ext cx="45720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1295400" y="2590800"/>
            <a:ext cx="2057400" cy="106680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0800000" flipV="1">
            <a:off x="4419600" y="2590800"/>
            <a:ext cx="2743200" cy="106680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Clean-up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to UTF-8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Separate trailing whitespace and punctuation from tokens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Adding IDs to tokens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Mark up noise: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Marginal notes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Quotes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Unusual </a:t>
            </a:r>
            <a:r>
              <a:rPr lang="en-US" dirty="0" smtClean="0"/>
              <a:t>characters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Extraction: 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Four Grammars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Specialist names, (monarchs, earls, lords, dukes</a:t>
            </a:r>
            <a:r>
              <a:rPr lang="en-US" dirty="0" smtClean="0"/>
              <a:t>, </a:t>
            </a:r>
            <a:r>
              <a:rPr lang="en-US" dirty="0" smtClean="0"/>
              <a:t>churchmen), e.g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Earl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of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Warwick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Common names, e.g.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Mr. Stratford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High-confidence place  names, e.g.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Town of London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Lower-confidence place names.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Extraction: 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Several Lexicons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Male </a:t>
            </a:r>
            <a:r>
              <a:rPr lang="en-US" dirty="0" err="1" smtClean="0"/>
              <a:t>christian</a:t>
            </a:r>
            <a:r>
              <a:rPr lang="en-US" dirty="0" smtClean="0"/>
              <a:t> names</a:t>
            </a:r>
          </a:p>
          <a:p>
            <a:r>
              <a:rPr lang="en-US" dirty="0" smtClean="0"/>
              <a:t>Female </a:t>
            </a:r>
            <a:r>
              <a:rPr lang="en-US" dirty="0" err="1" smtClean="0"/>
              <a:t>christian</a:t>
            </a:r>
            <a:r>
              <a:rPr lang="en-US" dirty="0" smtClean="0"/>
              <a:t> names</a:t>
            </a:r>
          </a:p>
          <a:p>
            <a:r>
              <a:rPr lang="en-US" dirty="0" smtClean="0"/>
              <a:t>Surnames</a:t>
            </a:r>
          </a:p>
          <a:p>
            <a:r>
              <a:rPr lang="en-US" dirty="0" smtClean="0"/>
              <a:t>Earldom </a:t>
            </a:r>
            <a:r>
              <a:rPr lang="en-US" dirty="0" smtClean="0"/>
              <a:t>place </a:t>
            </a:r>
            <a:r>
              <a:rPr lang="en-US" dirty="0" smtClean="0"/>
              <a:t>names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Extraction: 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Rule Application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Apply </a:t>
            </a:r>
            <a:r>
              <a:rPr lang="en-US" dirty="0" smtClean="0"/>
              <a:t>higher-precision rules first:</a:t>
            </a:r>
          </a:p>
          <a:p>
            <a:pPr lvl="1"/>
            <a:r>
              <a:rPr lang="en-US" dirty="0" smtClean="0"/>
              <a:t>Specialist rules before generalist rules.</a:t>
            </a:r>
          </a:p>
          <a:p>
            <a:pPr lvl="1"/>
            <a:r>
              <a:rPr lang="en-US" dirty="0" smtClean="0"/>
              <a:t>Person rules before place rules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Output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6" name="Picture 2" descr="C:\TomP\Work\School\NLP\Presentations\Pictures\OCR Extraction outpu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371600"/>
            <a:ext cx="6208922" cy="54864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Results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170" name="Picture 2" descr="C:\TomP\Work\School\NLP\Presentations\Pictures\OCR NER resul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562045"/>
            <a:ext cx="9144000" cy="231475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Conclusions: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Good &amp;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Bad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Good:</a:t>
            </a:r>
          </a:p>
          <a:p>
            <a:pPr lvl="1"/>
            <a:r>
              <a:rPr lang="en-US" dirty="0" smtClean="0"/>
              <a:t>Blind </a:t>
            </a:r>
            <a:r>
              <a:rPr lang="en-US" dirty="0" smtClean="0"/>
              <a:t>test set (developers did not look at).</a:t>
            </a:r>
          </a:p>
          <a:p>
            <a:pPr lvl="1"/>
            <a:r>
              <a:rPr lang="en-US" dirty="0" smtClean="0"/>
              <a:t>Computed IAA.</a:t>
            </a:r>
          </a:p>
          <a:p>
            <a:pPr lvl="1"/>
            <a:r>
              <a:rPr lang="en-US" dirty="0" smtClean="0"/>
              <a:t>Lots of entities </a:t>
            </a:r>
            <a:r>
              <a:rPr lang="en-US" dirty="0" smtClean="0"/>
              <a:t>labeled.</a:t>
            </a:r>
            <a:endParaRPr lang="en-US" dirty="0" smtClean="0"/>
          </a:p>
          <a:p>
            <a:r>
              <a:rPr lang="en-US" dirty="0" smtClean="0"/>
              <a:t>Bad:</a:t>
            </a:r>
          </a:p>
          <a:p>
            <a:pPr lvl="1"/>
            <a:r>
              <a:rPr lang="en-US" dirty="0" smtClean="0"/>
              <a:t>Reported IAA scores apparently not corrected </a:t>
            </a:r>
            <a:r>
              <a:rPr lang="en-US" dirty="0" smtClean="0"/>
              <a:t>after </a:t>
            </a:r>
            <a:r>
              <a:rPr lang="en-US" dirty="0" smtClean="0"/>
              <a:t>error was discovered.</a:t>
            </a:r>
            <a:r>
              <a:rPr lang="en-US" dirty="0"/>
              <a:t> </a:t>
            </a:r>
            <a:r>
              <a:rPr lang="en-US" dirty="0" smtClean="0"/>
              <a:t> (Annotations corrected, but IAA score was not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Why is extraction tied to XML processing?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Need for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Named Entity Recognition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7" name="Picture 3" descr="C:\TomP\Work\School\NLP\Presentations\Pictures\Cat named Hel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4567" y="1828800"/>
            <a:ext cx="7411233" cy="45720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Future Work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rules and lexicons.</a:t>
            </a:r>
          </a:p>
          <a:p>
            <a:r>
              <a:rPr lang="en-US" dirty="0" smtClean="0"/>
              <a:t>Correct more OCR errors with ML.</a:t>
            </a:r>
          </a:p>
          <a:p>
            <a:r>
              <a:rPr lang="en-US" dirty="0" smtClean="0"/>
              <a:t>Extract organizations and dates.</a:t>
            </a:r>
          </a:p>
          <a:p>
            <a:r>
              <a:rPr lang="en-US" dirty="0" smtClean="0"/>
              <a:t>Extract relations and events.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Successful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Named Entity Recognition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 descr="C:\TomP\Work\School\NLP\Presentations\Pictures\Calling Marc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615284"/>
            <a:ext cx="6096000" cy="5014116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Inconvenience of Good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Named Entity Recognition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 descr="C:\TomP\Work\School\NLP\Presentations\Pictures\Tombstone off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905000"/>
            <a:ext cx="6781800" cy="4586639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TomP\Work\School\DEG\Presentations\Images\Map to the Semantic 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85800"/>
            <a:ext cx="9159902" cy="6172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Questions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Goal and High-Level Process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Automatically index historical texts so they are searchable.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Scanning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OCR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Text processing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Named Entity Recognition (NER)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Indexing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Search and Retrieval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Highlighting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Challenges: 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 Structure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 descr="C:\TomP\Work\School\NLP\Presentations\Pictures\OCR Problems with Marginal Not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04" y="2163763"/>
            <a:ext cx="9134296" cy="3322637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Challenges: 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Placement of Tokens and Capitalization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C:\TomP\Work\School\NLP\Presentations\Pictures\Quotes in Tex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77062"/>
            <a:ext cx="9140663" cy="492373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Challenges: 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OCR Errors Abound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 descr="C:\TomP\Work\School\NLP\Presentations\Pictures\OCR Error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60309"/>
            <a:ext cx="9144000" cy="4411891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Challenges Related to ML: 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Capitalization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CoNLL</a:t>
            </a:r>
            <a:r>
              <a:rPr lang="en-US" dirty="0" smtClean="0"/>
              <a:t> 2003 NER.</a:t>
            </a:r>
          </a:p>
          <a:p>
            <a:r>
              <a:rPr lang="en-US" dirty="0" smtClean="0"/>
              <a:t>Trained and tested on English and German</a:t>
            </a:r>
          </a:p>
          <a:p>
            <a:r>
              <a:rPr lang="en-US" dirty="0" smtClean="0"/>
              <a:t>Highest f-score for English:  88.8</a:t>
            </a:r>
          </a:p>
          <a:p>
            <a:r>
              <a:rPr lang="en-US" dirty="0" smtClean="0"/>
              <a:t>Highest f-score for German:  72.4</a:t>
            </a:r>
          </a:p>
          <a:p>
            <a:r>
              <a:rPr lang="en-US" dirty="0" smtClean="0"/>
              <a:t>Capitalization likely to be the main reason (usually a key feature in ML-based NER).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Challenges Related to ML: 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(Untested guess that) POS tagging would do poorly on OCR text. </a:t>
            </a:r>
          </a:p>
          <a:p>
            <a:r>
              <a:rPr lang="en-US" dirty="0" smtClean="0"/>
              <a:t>Poor POS tagging would produce poor ML-based NER.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Challenges Related to ML: 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Hand Labeling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of OCR text and kinds of OCR errors vary greatly from document to document.</a:t>
            </a:r>
          </a:p>
          <a:p>
            <a:r>
              <a:rPr lang="en-US" dirty="0" smtClean="0"/>
              <a:t>Traditional ML requires hand labeling for each document type.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527</Words>
  <Application>Microsoft Office PowerPoint</Application>
  <PresentationFormat>On-screen Show (4:3)</PresentationFormat>
  <Paragraphs>147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Named Entity Recognition for Digitised Historical Texts</vt:lpstr>
      <vt:lpstr>A Need for  Named Entity Recognition</vt:lpstr>
      <vt:lpstr>Goal and High-Level Process</vt:lpstr>
      <vt:lpstr>Challenges:   Document Structure</vt:lpstr>
      <vt:lpstr>Challenges:   Placement of Tokens and Capitalization</vt:lpstr>
      <vt:lpstr>Challenges:   OCR Errors Abound</vt:lpstr>
      <vt:lpstr>Challenges Related to ML:   Capitalization</vt:lpstr>
      <vt:lpstr>Challenges Related to ML:   POS</vt:lpstr>
      <vt:lpstr>Challenges Related to ML:   Hand Labeling</vt:lpstr>
      <vt:lpstr>Data</vt:lpstr>
      <vt:lpstr>IAA, Balanced F-Score</vt:lpstr>
      <vt:lpstr>Process</vt:lpstr>
      <vt:lpstr>Clean-up</vt:lpstr>
      <vt:lpstr>Extraction:   Four Grammars</vt:lpstr>
      <vt:lpstr>Extraction:   Several Lexicons</vt:lpstr>
      <vt:lpstr>Extraction:   Rule Application</vt:lpstr>
      <vt:lpstr>Output</vt:lpstr>
      <vt:lpstr>Results</vt:lpstr>
      <vt:lpstr>Conclusions:  Good &amp; Bad</vt:lpstr>
      <vt:lpstr>Future Work</vt:lpstr>
      <vt:lpstr>Successful  Named Entity Recognition</vt:lpstr>
      <vt:lpstr>The Inconvenience of Good  Named Entity Recognition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Ontologies and the Semantic Web</dc:title>
  <dc:creator/>
  <cp:lastModifiedBy>Thomas L. Packer</cp:lastModifiedBy>
  <cp:revision>255</cp:revision>
  <dcterms:created xsi:type="dcterms:W3CDTF">2006-08-16T00:00:00Z</dcterms:created>
  <dcterms:modified xsi:type="dcterms:W3CDTF">2009-09-10T21:57:31Z</dcterms:modified>
</cp:coreProperties>
</file>